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5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45394-CF7E-49D1-A446-5F15FABF2852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660D6-EBCD-423D-BA7F-FE82F87333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161CF-D12B-4BB3-954B-67C514284C09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58FA9-2078-4336-ADBE-44ECA19CAC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3744F-71EB-4572-96F2-BFFF48346955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FA1FE-409D-4B8F-B6AA-4EFF794AE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19831-1663-4DB9-923F-AD35093CC139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AEEAE-0194-4ADD-8A09-B8B9CB832A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6215C-E370-44FE-A619-BDDCA09D12E3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ECCB0-B1D8-43F7-912A-B043348FE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FC4D1-94CA-4EE6-9636-D42EF6B8A1CB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56617-3465-46B1-B89C-B9B96F6B2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F4845-0AEA-4823-B490-018C2E7C01CD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A1E13-F86B-44D2-B517-F1195741C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7D9C6-BB8F-4603-A41D-05BABEA2A7A0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05BFB-5D88-408C-89A1-B43CDA6CA1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856E6-ABD4-4AC7-A524-9BA925020BF0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F0BC4-3366-420F-A470-BE6B19DA61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27E37-4796-498A-BE47-C24309C761AF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F4673-3CB4-4026-B9DA-7D68D4C5F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E051-5D75-4C06-B959-E77D7AD5AF1F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85F5A-CA2B-4BB6-924B-D79FD7326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B468AA9-BE0B-4635-AAF9-70FEABCE1275}" type="datetimeFigureOut">
              <a:rPr lang="en-US"/>
              <a:pPr>
                <a:defRPr/>
              </a:pPr>
              <a:t>9/11/2011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9025226-2BEC-47E9-9E0F-2AFDA7886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5" r:id="rId5"/>
    <p:sldLayoutId id="2147483670" r:id="rId6"/>
    <p:sldLayoutId id="2147483676" r:id="rId7"/>
    <p:sldLayoutId id="2147483677" r:id="rId8"/>
    <p:sldLayoutId id="2147483678" r:id="rId9"/>
    <p:sldLayoutId id="2147483669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95400"/>
            <a:ext cx="8458200" cy="12223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000" dirty="0" smtClean="0">
                <a:latin typeface="Arial Rounded MT Bold" pitchFamily="34" charset="0"/>
              </a:rPr>
              <a:t>Legal Liability Issues</a:t>
            </a:r>
            <a:endParaRPr lang="en-US" sz="8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Teachers are responsible…</a:t>
            </a:r>
            <a:endParaRPr lang="en-US" sz="4000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	</a:t>
            </a:r>
            <a:r>
              <a:rPr lang="en-US" sz="3600" smtClean="0"/>
              <a:t>“ Because of the age, maturity, and experience limitations of most students, and because teachers stand </a:t>
            </a:r>
            <a:r>
              <a:rPr lang="en-US" sz="3600" i="1" smtClean="0"/>
              <a:t>in loco parentis </a:t>
            </a:r>
            <a:r>
              <a:rPr lang="en-US" sz="3600" smtClean="0"/>
              <a:t>(in the place of the parent), schools are expected to provide a safe environment and establish reasonable behavior for the protection of the students”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/>
              <a:t>liability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4922837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Did the art teacher have a duty or responsibility to the plaintiff? Was there an obligation to protect the plaintiff against unreasonable harm?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Was there a failure to confirm to the required standard of care owed the plaintiff?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Was there a causal connection between failure to provide adequate care and the resulting injury?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Did an actual loss or damage result from the commission or omission of an action by the defendant?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562600"/>
            <a:ext cx="8458200" cy="5207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/>
              <a:t>In other words…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/>
              <a:t>The art teacher had a duty to protect the injured person.</a:t>
            </a:r>
          </a:p>
          <a:p>
            <a:pPr marL="342900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/>
              <a:t>The art teacher failed to do that.</a:t>
            </a:r>
          </a:p>
          <a:p>
            <a:pPr marL="342900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/>
              <a:t>The failure was the proximate cause (substantial factor) of the injury.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  <p:pic>
        <p:nvPicPr>
          <p:cNvPr id="16387" name="Picture 2" descr="C:\Documents and Settings\pfahey\My Documents\My Pictures\geo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457200"/>
            <a:ext cx="47656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 smtClean="0"/>
              <a:t>Proximate cause</a:t>
            </a:r>
            <a:endParaRPr lang="en-US" sz="4800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52596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4800" smtClean="0"/>
              <a:t>	“…there was a connection between the breach of duty by the teacher and the student’s injury.”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Foreseeability</a:t>
            </a:r>
            <a:r>
              <a:rPr lang="en-US" dirty="0" smtClean="0"/>
              <a:t> and teacher-made rules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	</a:t>
            </a:r>
            <a:r>
              <a:rPr lang="en-US" sz="3600" smtClean="0"/>
              <a:t>“When a teacher foresees or reasonably could foresee that an injury might occur if a particular condition is not corrected or preventative action is not taken, he or she has a duty to do something about it before the injury occurring. If he or she does not, liability may be imposed for negligence.”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/>
              <a:t>Contributory negligence</a:t>
            </a:r>
            <a:endParaRPr lang="en-US" sz="4400" dirty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4525963"/>
          </a:xfrm>
        </p:spPr>
        <p:txBody>
          <a:bodyPr/>
          <a:lstStyle/>
          <a:p>
            <a:r>
              <a:rPr lang="en-US" sz="3600" smtClean="0"/>
              <a:t>If a student is injured by behaving in a manner that jeopardizes his or her own safety, that behavior may be defined as contributory negligence. </a:t>
            </a:r>
          </a:p>
          <a:p>
            <a:r>
              <a:rPr lang="en-US" sz="3600" smtClean="0"/>
              <a:t>If the student is guilty, no damages can be recovered.</a:t>
            </a:r>
          </a:p>
          <a:p>
            <a:r>
              <a:rPr lang="en-US" sz="3600" smtClean="0"/>
              <a:t>Burden of proof is on the art teacher.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/>
              <a:t>Assumption of risk</a:t>
            </a:r>
            <a:endParaRPr lang="en-US" sz="4400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525963"/>
          </a:xfrm>
        </p:spPr>
        <p:txBody>
          <a:bodyPr/>
          <a:lstStyle/>
          <a:p>
            <a:r>
              <a:rPr lang="en-US" sz="3600" smtClean="0"/>
              <a:t>A legal defense based on the contention that the student assumed the risk of injury by participating in the activity.</a:t>
            </a:r>
          </a:p>
          <a:p>
            <a:r>
              <a:rPr lang="en-US" sz="3600" smtClean="0"/>
              <a:t>Student would need to be properly instructed on the hazards involved in the activity and have knowledge of them.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/>
              <a:t>Intervening acts</a:t>
            </a:r>
            <a:endParaRPr lang="en-US" sz="4400" dirty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4525963"/>
          </a:xfrm>
        </p:spPr>
        <p:txBody>
          <a:bodyPr/>
          <a:lstStyle/>
          <a:p>
            <a:r>
              <a:rPr lang="en-US" sz="4000" smtClean="0"/>
              <a:t>In some instances an intervening event, such as the negligence of a third party, can be found to be the proximate cause of an injury and has relieved school personnel of liability.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/>
              <a:t>Waiver of liability</a:t>
            </a:r>
            <a:endParaRPr lang="en-US" sz="4400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4525963"/>
          </a:xfrm>
        </p:spPr>
        <p:txBody>
          <a:bodyPr/>
          <a:lstStyle/>
          <a:p>
            <a:r>
              <a:rPr lang="en-US" sz="3600" smtClean="0"/>
              <a:t>Permission slips only inform of participation; they are not a waiver of liability. </a:t>
            </a:r>
          </a:p>
          <a:p>
            <a:r>
              <a:rPr lang="en-US" sz="3600" smtClean="0"/>
              <a:t>Consider noting that they (parents) understand the risks involved and that they are aware of the activities students will engage in as a result of the activity.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Providing Medical assistance</a:t>
            </a:r>
            <a:endParaRPr lang="en-US" dirty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525963"/>
          </a:xfrm>
        </p:spPr>
        <p:txBody>
          <a:bodyPr/>
          <a:lstStyle/>
          <a:p>
            <a:r>
              <a:rPr lang="en-US" sz="4000" smtClean="0">
                <a:solidFill>
                  <a:schemeClr val="tx1"/>
                </a:solidFill>
              </a:rPr>
              <a:t>It is important to have first aid training.</a:t>
            </a:r>
          </a:p>
          <a:p>
            <a:r>
              <a:rPr lang="en-US" sz="4000" smtClean="0">
                <a:solidFill>
                  <a:schemeClr val="tx1"/>
                </a:solidFill>
              </a:rPr>
              <a:t>The apparent seriousness of the injury or illness will be a major factor in response to an accident.</a:t>
            </a:r>
          </a:p>
          <a:p>
            <a:pPr>
              <a:buFont typeface="Wingdings 2" pitchFamily="18" charset="2"/>
              <a:buNone/>
            </a:pPr>
            <a:r>
              <a:rPr lang="en-US" sz="4000" smtClean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" y="311150"/>
            <a:ext cx="8686801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Avoiding litigation</a:t>
            </a:r>
            <a:endParaRPr lang="en-US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99903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3300" b="1" smtClean="0"/>
              <a:t>Environment:</a:t>
            </a:r>
          </a:p>
          <a:p>
            <a:r>
              <a:rPr lang="en-US" sz="2900" smtClean="0"/>
              <a:t>Maintain room in a safe manner.</a:t>
            </a:r>
          </a:p>
          <a:p>
            <a:r>
              <a:rPr lang="en-US" sz="2900" smtClean="0"/>
              <a:t>Keep all equipment working properly.</a:t>
            </a:r>
          </a:p>
          <a:p>
            <a:r>
              <a:rPr lang="en-US" sz="2900" smtClean="0"/>
              <a:t>Store materials and tools in appropriate containers and/or cabinets clearly identified.</a:t>
            </a:r>
          </a:p>
          <a:p>
            <a:pPr>
              <a:buFont typeface="Wingdings 2" pitchFamily="18" charset="2"/>
              <a:buNone/>
            </a:pPr>
            <a:r>
              <a:rPr lang="en-US" sz="3300" b="1" smtClean="0"/>
              <a:t>Behavior:</a:t>
            </a:r>
          </a:p>
          <a:p>
            <a:r>
              <a:rPr lang="en-US" sz="2900" smtClean="0"/>
              <a:t>Makes sure rules are clear, concise, and understood.</a:t>
            </a:r>
          </a:p>
          <a:p>
            <a:r>
              <a:rPr lang="en-US" sz="2900" smtClean="0"/>
              <a:t>Put rules in writing, post, and distribute them.</a:t>
            </a:r>
          </a:p>
          <a:p>
            <a:r>
              <a:rPr lang="en-US" sz="2900" smtClean="0"/>
              <a:t>Require responsible behavior.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/>
          </p:cNvSpPr>
          <p:nvPr>
            <p:ph type="body" idx="4294967295"/>
          </p:nvPr>
        </p:nvSpPr>
        <p:spPr>
          <a:xfrm>
            <a:off x="304800" y="609600"/>
            <a:ext cx="8686800" cy="5775325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en-US" sz="3300" b="1" smtClean="0"/>
              <a:t>Tests: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Students must be instructed on the proper use of all materials and tools.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Test students to verify their knowledge.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Prohibit participation in activities unless the test have been satisfactorily passed.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en-US" sz="3300" b="1" smtClean="0"/>
              <a:t>Records: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Keep copies of all inventory lists and requests for hazardous material removal, tests, permission slips and information on allergies.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Lesson plans with safety instructions.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Health and safety procedures/plans and MSDS forms.</a:t>
            </a:r>
          </a:p>
          <a:p>
            <a:pPr>
              <a:lnSpc>
                <a:spcPct val="80000"/>
              </a:lnSpc>
            </a:pPr>
            <a:r>
              <a:rPr lang="en-US" sz="2800" smtClean="0"/>
              <a:t>Control record keeping.</a:t>
            </a:r>
          </a:p>
          <a:p>
            <a:pPr>
              <a:lnSpc>
                <a:spcPct val="80000"/>
              </a:lnSpc>
            </a:pPr>
            <a:endParaRPr lang="en-US" sz="2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Liability insurance</a:t>
            </a:r>
            <a:endParaRPr lang="en-US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525963"/>
          </a:xfrm>
        </p:spPr>
        <p:txBody>
          <a:bodyPr/>
          <a:lstStyle/>
          <a:p>
            <a:r>
              <a:rPr lang="en-US" sz="3600" smtClean="0"/>
              <a:t>Check with your HR department to see    at liability coverage is available.</a:t>
            </a:r>
          </a:p>
          <a:p>
            <a:r>
              <a:rPr lang="en-US" sz="3600" smtClean="0"/>
              <a:t>Most professional organizations (National Education Association and/or National Art Education Association) provide such coverage.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134</TotalTime>
  <Words>526</Words>
  <Application>Microsoft Office PowerPoint</Application>
  <PresentationFormat>On-screen Show (4:3)</PresentationFormat>
  <Paragraphs>40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Franklin Gothic Book</vt:lpstr>
      <vt:lpstr>Arial</vt:lpstr>
      <vt:lpstr>Franklin Gothic Medium</vt:lpstr>
      <vt:lpstr>Wingdings 2</vt:lpstr>
      <vt:lpstr>Calibri</vt:lpstr>
      <vt:lpstr>Trek</vt:lpstr>
      <vt:lpstr>Trek</vt:lpstr>
      <vt:lpstr>Trek</vt:lpstr>
      <vt:lpstr>Trek</vt:lpstr>
      <vt:lpstr>Trek</vt:lpstr>
      <vt:lpstr>Trek</vt:lpstr>
      <vt:lpstr>Trek</vt:lpstr>
      <vt:lpstr>Trek</vt:lpstr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Colorado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Liability Issues</dc:title>
  <dc:creator>Fahey,Patrick</dc:creator>
  <cp:lastModifiedBy>pfahey</cp:lastModifiedBy>
  <cp:revision>14</cp:revision>
  <dcterms:created xsi:type="dcterms:W3CDTF">2011-09-11T20:33:54Z</dcterms:created>
  <dcterms:modified xsi:type="dcterms:W3CDTF">2011-09-12T03:09:29Z</dcterms:modified>
</cp:coreProperties>
</file>